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  <p:sldMasterId id="2147483652" r:id="rId4"/>
    <p:sldMasterId id="2147483657" r:id="rId5"/>
    <p:sldMasterId id="2147483669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4" roundtripDataSignature="AMtx7mhbSMiFGueIgraOGeURJpha41RzE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2.xml"/><Relationship Id="rId14" Type="http://customschemas.google.com/relationships/presentationmetadata" Target="metadata"/><Relationship Id="rId5" Type="http://schemas.openxmlformats.org/officeDocument/2006/relationships/slideMaster" Target="slideMasters/slideMaster3.xml"/><Relationship Id="rId6" Type="http://schemas.openxmlformats.org/officeDocument/2006/relationships/slideMaster" Target="slideMasters/slideMaster4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4" name="Google Shape;134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GB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2" name="Google Shape;142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Add – even those who do not share languages</a:t>
            </a:r>
            <a:endParaRPr/>
          </a:p>
        </p:txBody>
      </p:sp>
      <p:sp>
        <p:nvSpPr>
          <p:cNvPr id="143" name="Google Shape;143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GB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2" name="Google Shape;182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GB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- 1 line">
  <p:cSld name="Title slide - 1 line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oogle Shape;15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48000" y="504000"/>
            <a:ext cx="1460500" cy="4191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8"/>
          <p:cNvSpPr txBox="1"/>
          <p:nvPr>
            <p:ph type="ctrTitle"/>
          </p:nvPr>
        </p:nvSpPr>
        <p:spPr>
          <a:xfrm>
            <a:off x="648000" y="2340000"/>
            <a:ext cx="6876000" cy="144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8"/>
          <p:cNvSpPr txBox="1"/>
          <p:nvPr>
            <p:ph idx="1" type="subTitle"/>
          </p:nvPr>
        </p:nvSpPr>
        <p:spPr>
          <a:xfrm>
            <a:off x="648000" y="1728000"/>
            <a:ext cx="6876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9pPr>
          </a:lstStyle>
          <a:p/>
        </p:txBody>
      </p:sp>
      <p:cxnSp>
        <p:nvCxnSpPr>
          <p:cNvPr id="18" name="Google Shape;18;p8"/>
          <p:cNvCxnSpPr/>
          <p:nvPr/>
        </p:nvCxnSpPr>
        <p:spPr>
          <a:xfrm>
            <a:off x="648000" y="2232000"/>
            <a:ext cx="432000" cy="0"/>
          </a:xfrm>
          <a:prstGeom prst="straightConnector1">
            <a:avLst/>
          </a:prstGeom>
          <a:noFill/>
          <a:ln cap="rnd" cmpd="sng" w="3047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9" name="Google Shape;19;p8"/>
          <p:cNvSpPr txBox="1"/>
          <p:nvPr>
            <p:ph idx="2" type="body"/>
          </p:nvPr>
        </p:nvSpPr>
        <p:spPr>
          <a:xfrm>
            <a:off x="648000" y="4608000"/>
            <a:ext cx="68760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0"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3pPr>
            <a:lvl4pPr indent="-3429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74" name="Google Shape;74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0" name="Google Shape;80;p17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8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8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7" name="Google Shape;87;p18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8" name="Google Shape;88;p18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9" name="Google Shape;89;p18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0" name="Google Shape;90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21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05" name="Google Shape;105;p21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06" name="Google Shape;106;p2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2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2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22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112" name="Google Shape;112;p22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13" name="Google Shape;113;p2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2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8" name="Google Shape;118;p23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9" name="Google Shape;119;p2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2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2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4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4" name="Google Shape;124;p24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5" name="Google Shape;125;p2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2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2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- 2 line">
  <p:cSld name="Title slide - 2 line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oogle Shape;21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48000" y="504000"/>
            <a:ext cx="1460500" cy="419100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25"/>
          <p:cNvSpPr txBox="1"/>
          <p:nvPr>
            <p:ph type="ctrTitle"/>
          </p:nvPr>
        </p:nvSpPr>
        <p:spPr>
          <a:xfrm>
            <a:off x="648000" y="2700000"/>
            <a:ext cx="6876000" cy="144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25"/>
          <p:cNvSpPr txBox="1"/>
          <p:nvPr>
            <p:ph idx="1" type="subTitle"/>
          </p:nvPr>
        </p:nvSpPr>
        <p:spPr>
          <a:xfrm>
            <a:off x="648000" y="1728000"/>
            <a:ext cx="6876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9pPr>
          </a:lstStyle>
          <a:p/>
        </p:txBody>
      </p:sp>
      <p:cxnSp>
        <p:nvCxnSpPr>
          <p:cNvPr id="24" name="Google Shape;24;p25"/>
          <p:cNvCxnSpPr/>
          <p:nvPr/>
        </p:nvCxnSpPr>
        <p:spPr>
          <a:xfrm>
            <a:off x="648001" y="2592000"/>
            <a:ext cx="432000" cy="0"/>
          </a:xfrm>
          <a:prstGeom prst="straightConnector1">
            <a:avLst/>
          </a:prstGeom>
          <a:noFill/>
          <a:ln cap="rnd" cmpd="sng" w="3047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5" name="Google Shape;25;p25"/>
          <p:cNvSpPr txBox="1"/>
          <p:nvPr>
            <p:ph idx="2" type="body"/>
          </p:nvPr>
        </p:nvSpPr>
        <p:spPr>
          <a:xfrm>
            <a:off x="648000" y="4608000"/>
            <a:ext cx="68760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0"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3pPr>
            <a:lvl4pPr indent="-3429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- plain">
  <p:cSld name="Title slide - plain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48000" y="504000"/>
            <a:ext cx="1460500" cy="4191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26"/>
          <p:cNvSpPr txBox="1"/>
          <p:nvPr>
            <p:ph type="ctrTitle"/>
          </p:nvPr>
        </p:nvSpPr>
        <p:spPr>
          <a:xfrm>
            <a:off x="648000" y="1728000"/>
            <a:ext cx="6876000" cy="144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26"/>
          <p:cNvSpPr txBox="1"/>
          <p:nvPr>
            <p:ph idx="1" type="body"/>
          </p:nvPr>
        </p:nvSpPr>
        <p:spPr>
          <a:xfrm>
            <a:off x="648000" y="4608000"/>
            <a:ext cx="68760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0"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3pPr>
            <a:lvl4pPr indent="-3429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divider - 1 line">
  <p:cSld name="Section divider - 1 line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Google Shape;36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48000" y="504000"/>
            <a:ext cx="1485900" cy="431800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10"/>
          <p:cNvSpPr txBox="1"/>
          <p:nvPr>
            <p:ph type="ctrTitle"/>
          </p:nvPr>
        </p:nvSpPr>
        <p:spPr>
          <a:xfrm>
            <a:off x="648000" y="2340000"/>
            <a:ext cx="6876000" cy="144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0"/>
          <p:cNvSpPr txBox="1"/>
          <p:nvPr>
            <p:ph idx="1" type="subTitle"/>
          </p:nvPr>
        </p:nvSpPr>
        <p:spPr>
          <a:xfrm>
            <a:off x="648000" y="1728000"/>
            <a:ext cx="6876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9pPr>
          </a:lstStyle>
          <a:p/>
        </p:txBody>
      </p:sp>
      <p:cxnSp>
        <p:nvCxnSpPr>
          <p:cNvPr id="39" name="Google Shape;39;p10"/>
          <p:cNvCxnSpPr/>
          <p:nvPr/>
        </p:nvCxnSpPr>
        <p:spPr>
          <a:xfrm>
            <a:off x="648001" y="2232000"/>
            <a:ext cx="432000" cy="0"/>
          </a:xfrm>
          <a:prstGeom prst="straightConnector1">
            <a:avLst/>
          </a:prstGeom>
          <a:noFill/>
          <a:ln cap="rnd" cmpd="sng" w="3047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0" name="Google Shape;40;p10"/>
          <p:cNvSpPr txBox="1"/>
          <p:nvPr>
            <p:ph idx="2" type="body"/>
          </p:nvPr>
        </p:nvSpPr>
        <p:spPr>
          <a:xfrm>
            <a:off x="648000" y="4608000"/>
            <a:ext cx="68760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0"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3pPr>
            <a:lvl4pPr indent="-3429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divider - 2 line">
  <p:cSld name="Section divider - 2 line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Google Shape;42;p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48000" y="504000"/>
            <a:ext cx="1485900" cy="431800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27"/>
          <p:cNvSpPr txBox="1"/>
          <p:nvPr>
            <p:ph type="ctrTitle"/>
          </p:nvPr>
        </p:nvSpPr>
        <p:spPr>
          <a:xfrm>
            <a:off x="648000" y="2700000"/>
            <a:ext cx="6876000" cy="144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7"/>
          <p:cNvSpPr txBox="1"/>
          <p:nvPr>
            <p:ph idx="1" type="subTitle"/>
          </p:nvPr>
        </p:nvSpPr>
        <p:spPr>
          <a:xfrm>
            <a:off x="648000" y="1728000"/>
            <a:ext cx="68760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9pPr>
          </a:lstStyle>
          <a:p/>
        </p:txBody>
      </p:sp>
      <p:cxnSp>
        <p:nvCxnSpPr>
          <p:cNvPr id="45" name="Google Shape;45;p27"/>
          <p:cNvCxnSpPr/>
          <p:nvPr/>
        </p:nvCxnSpPr>
        <p:spPr>
          <a:xfrm>
            <a:off x="648001" y="2592000"/>
            <a:ext cx="432000" cy="0"/>
          </a:xfrm>
          <a:prstGeom prst="straightConnector1">
            <a:avLst/>
          </a:prstGeom>
          <a:noFill/>
          <a:ln cap="rnd" cmpd="sng" w="3047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6" name="Google Shape;46;p27"/>
          <p:cNvSpPr txBox="1"/>
          <p:nvPr>
            <p:ph idx="2" type="body"/>
          </p:nvPr>
        </p:nvSpPr>
        <p:spPr>
          <a:xfrm>
            <a:off x="648000" y="4608000"/>
            <a:ext cx="68760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0"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3pPr>
            <a:lvl4pPr indent="-3429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divider - plain">
  <p:cSld name="Section divider - plain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Google Shape;48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48000" y="504000"/>
            <a:ext cx="1485900" cy="431800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28"/>
          <p:cNvSpPr txBox="1"/>
          <p:nvPr>
            <p:ph type="ctrTitle"/>
          </p:nvPr>
        </p:nvSpPr>
        <p:spPr>
          <a:xfrm>
            <a:off x="648000" y="1728000"/>
            <a:ext cx="6876000" cy="144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28"/>
          <p:cNvSpPr txBox="1"/>
          <p:nvPr>
            <p:ph idx="1" type="body"/>
          </p:nvPr>
        </p:nvSpPr>
        <p:spPr>
          <a:xfrm>
            <a:off x="648000" y="4608000"/>
            <a:ext cx="68760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0"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3pPr>
            <a:lvl4pPr indent="-3429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divider - minus logo">
  <p:cSld name="Section divider - minus logo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29"/>
          <p:cNvSpPr txBox="1"/>
          <p:nvPr>
            <p:ph type="ctrTitle"/>
          </p:nvPr>
        </p:nvSpPr>
        <p:spPr>
          <a:xfrm>
            <a:off x="648000" y="1728000"/>
            <a:ext cx="6876000" cy="144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1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2" name="Google Shape;62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2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slideLayout" Target="../slideLayouts/slideLayout5.xml"/><Relationship Id="rId3" Type="http://schemas.openxmlformats.org/officeDocument/2006/relationships/slideLayout" Target="../slideLayouts/slideLayout6.xml"/><Relationship Id="rId4" Type="http://schemas.openxmlformats.org/officeDocument/2006/relationships/slideLayout" Target="../slideLayouts/slideLayout7.xml"/><Relationship Id="rId5" Type="http://schemas.openxmlformats.org/officeDocument/2006/relationships/theme" Target="../theme/theme1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slideLayout" Target="../slideLayouts/slideLayout9.xml"/><Relationship Id="rId3" Type="http://schemas.openxmlformats.org/officeDocument/2006/relationships/slideLayout" Target="../slideLayouts/slideLayout10.xml"/><Relationship Id="rId4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7.xml"/><Relationship Id="rId12" Type="http://schemas.openxmlformats.org/officeDocument/2006/relationships/theme" Target="../theme/theme4.xml"/><Relationship Id="rId9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4.xml"/><Relationship Id="rId8" Type="http://schemas.openxmlformats.org/officeDocument/2006/relationships/slideLayout" Target="../slideLayouts/slideLayout15.xml"/></Relationships>
</file>

<file path=ppt/slideMasters/_rels/slideMaster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/>
          <p:nvPr/>
        </p:nvSpPr>
        <p:spPr>
          <a:xfrm>
            <a:off x="323998" y="1511994"/>
            <a:ext cx="7524002" cy="3600007"/>
          </a:xfrm>
          <a:custGeom>
            <a:rect b="b" l="l" r="r" t="t"/>
            <a:pathLst>
              <a:path extrusionOk="0" h="3600007" w="7524002">
                <a:moveTo>
                  <a:pt x="0" y="0"/>
                </a:moveTo>
                <a:lnTo>
                  <a:pt x="7524001" y="0"/>
                </a:lnTo>
                <a:lnTo>
                  <a:pt x="7524001" y="2987997"/>
                </a:lnTo>
                <a:lnTo>
                  <a:pt x="7524002" y="2988007"/>
                </a:lnTo>
                <a:cubicBezTo>
                  <a:pt x="7524002" y="3326005"/>
                  <a:pt x="7250000" y="3600007"/>
                  <a:pt x="6912002" y="3600007"/>
                </a:cubicBezTo>
                <a:lnTo>
                  <a:pt x="6912001" y="3600007"/>
                </a:lnTo>
                <a:lnTo>
                  <a:pt x="1" y="3600007"/>
                </a:lnTo>
                <a:lnTo>
                  <a:pt x="1" y="2988000"/>
                </a:lnTo>
                <a:lnTo>
                  <a:pt x="0" y="298800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7"/>
          <p:cNvSpPr txBox="1"/>
          <p:nvPr>
            <p:ph type="title"/>
          </p:nvPr>
        </p:nvSpPr>
        <p:spPr>
          <a:xfrm>
            <a:off x="648000" y="504000"/>
            <a:ext cx="1094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2" name="Google Shape;12;p7"/>
          <p:cNvSpPr txBox="1"/>
          <p:nvPr>
            <p:ph idx="1" type="body"/>
          </p:nvPr>
        </p:nvSpPr>
        <p:spPr>
          <a:xfrm>
            <a:off x="648000" y="1728000"/>
            <a:ext cx="6876000" cy="309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b="1" i="0" sz="2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7"/>
          <p:cNvSpPr txBox="1"/>
          <p:nvPr/>
        </p:nvSpPr>
        <p:spPr>
          <a:xfrm>
            <a:off x="648000" y="6192000"/>
            <a:ext cx="687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www.britishcouncil.org</a:t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2"/>
        </a:solidFill>
      </p:bgPr>
    </p:bg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9"/>
          <p:cNvSpPr/>
          <p:nvPr/>
        </p:nvSpPr>
        <p:spPr>
          <a:xfrm>
            <a:off x="323998" y="1511994"/>
            <a:ext cx="7524002" cy="3600007"/>
          </a:xfrm>
          <a:custGeom>
            <a:rect b="b" l="l" r="r" t="t"/>
            <a:pathLst>
              <a:path extrusionOk="0" h="3600007" w="7524002">
                <a:moveTo>
                  <a:pt x="0" y="0"/>
                </a:moveTo>
                <a:lnTo>
                  <a:pt x="7524001" y="0"/>
                </a:lnTo>
                <a:lnTo>
                  <a:pt x="7524001" y="2987997"/>
                </a:lnTo>
                <a:lnTo>
                  <a:pt x="7524002" y="2988007"/>
                </a:lnTo>
                <a:cubicBezTo>
                  <a:pt x="7524002" y="3326005"/>
                  <a:pt x="7250000" y="3600007"/>
                  <a:pt x="6912002" y="3600007"/>
                </a:cubicBezTo>
                <a:lnTo>
                  <a:pt x="6912001" y="3600007"/>
                </a:lnTo>
                <a:lnTo>
                  <a:pt x="1" y="3600007"/>
                </a:lnTo>
                <a:lnTo>
                  <a:pt x="1" y="2988000"/>
                </a:lnTo>
                <a:lnTo>
                  <a:pt x="0" y="2988000"/>
                </a:lnTo>
                <a:close/>
              </a:path>
            </a:pathLst>
          </a:custGeom>
          <a:noFill/>
          <a:ln cap="flat" cmpd="sng" w="127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32;p9"/>
          <p:cNvSpPr txBox="1"/>
          <p:nvPr>
            <p:ph type="title"/>
          </p:nvPr>
        </p:nvSpPr>
        <p:spPr>
          <a:xfrm>
            <a:off x="648000" y="504000"/>
            <a:ext cx="1094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3" name="Google Shape;33;p9"/>
          <p:cNvSpPr txBox="1"/>
          <p:nvPr>
            <p:ph idx="1" type="body"/>
          </p:nvPr>
        </p:nvSpPr>
        <p:spPr>
          <a:xfrm>
            <a:off x="648000" y="1728000"/>
            <a:ext cx="6876000" cy="309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b="1" i="0" sz="2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4" name="Google Shape;34;p9"/>
          <p:cNvSpPr txBox="1"/>
          <p:nvPr/>
        </p:nvSpPr>
        <p:spPr>
          <a:xfrm>
            <a:off x="648000" y="6192000"/>
            <a:ext cx="687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www.britishcouncil.org</a:t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3" r:id="rId1"/>
    <p:sldLayoutId id="2147483654" r:id="rId2"/>
    <p:sldLayoutId id="2147483655" r:id="rId3"/>
    <p:sldLayoutId id="2147483656" r:id="rId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5" name="Google Shape;55;p1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Google Shape;57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Google Shape;58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3"/>
          <p:cNvSpPr txBox="1"/>
          <p:nvPr>
            <p:ph type="title"/>
          </p:nvPr>
        </p:nvSpPr>
        <p:spPr>
          <a:xfrm>
            <a:off x="648000" y="504000"/>
            <a:ext cx="1094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30" name="Google Shape;130;p13"/>
          <p:cNvSpPr txBox="1"/>
          <p:nvPr>
            <p:ph idx="1" type="body"/>
          </p:nvPr>
        </p:nvSpPr>
        <p:spPr>
          <a:xfrm>
            <a:off x="648000" y="1512000"/>
            <a:ext cx="10944000" cy="45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Arial"/>
              <a:buNone/>
              <a:defRPr b="1" i="0" sz="2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0" r:id="rId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6.png"/><Relationship Id="rId4" Type="http://schemas.openxmlformats.org/officeDocument/2006/relationships/image" Target="../media/image13.png"/><Relationship Id="rId10" Type="http://schemas.openxmlformats.org/officeDocument/2006/relationships/image" Target="../media/image5.png"/><Relationship Id="rId9" Type="http://schemas.openxmlformats.org/officeDocument/2006/relationships/image" Target="../media/image14.png"/><Relationship Id="rId5" Type="http://schemas.openxmlformats.org/officeDocument/2006/relationships/image" Target="../media/image12.png"/><Relationship Id="rId6" Type="http://schemas.openxmlformats.org/officeDocument/2006/relationships/image" Target="../media/image11.png"/><Relationship Id="rId7" Type="http://schemas.openxmlformats.org/officeDocument/2006/relationships/image" Target="../media/image19.png"/><Relationship Id="rId8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0.png"/><Relationship Id="rId4" Type="http://schemas.openxmlformats.org/officeDocument/2006/relationships/image" Target="../media/image17.png"/><Relationship Id="rId10" Type="http://schemas.openxmlformats.org/officeDocument/2006/relationships/image" Target="../media/image18.png"/><Relationship Id="rId9" Type="http://schemas.openxmlformats.org/officeDocument/2006/relationships/image" Target="../media/image10.png"/><Relationship Id="rId5" Type="http://schemas.openxmlformats.org/officeDocument/2006/relationships/image" Target="../media/image15.png"/><Relationship Id="rId6" Type="http://schemas.openxmlformats.org/officeDocument/2006/relationships/image" Target="../media/image7.png"/><Relationship Id="rId7" Type="http://schemas.openxmlformats.org/officeDocument/2006/relationships/image" Target="../media/image6.png"/><Relationship Id="rId8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"/>
          <p:cNvSpPr txBox="1"/>
          <p:nvPr>
            <p:ph type="ctrTitle"/>
          </p:nvPr>
        </p:nvSpPr>
        <p:spPr>
          <a:xfrm>
            <a:off x="648000" y="2340000"/>
            <a:ext cx="6876000" cy="144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Arial"/>
              <a:buNone/>
            </a:pPr>
            <a:r>
              <a:rPr i="0" lang="en-GB" sz="3400" u="none" cap="none" strike="noStrike">
                <a:latin typeface="Arial"/>
                <a:ea typeface="Arial"/>
                <a:cs typeface="Arial"/>
                <a:sym typeface="Arial"/>
              </a:rPr>
              <a:t>Principled plurilingual strategies for scaffolding learning in lower-proficiency classes</a:t>
            </a:r>
            <a:br>
              <a:rPr b="1" i="0" lang="en-GB" sz="3400" u="none" cap="none" strike="noStrike">
                <a:latin typeface="Arial"/>
                <a:ea typeface="Arial"/>
                <a:cs typeface="Arial"/>
                <a:sym typeface="Arial"/>
              </a:rPr>
            </a:br>
            <a:r>
              <a:rPr b="1" lang="en-GB" sz="3400">
                <a:latin typeface="Arial"/>
                <a:ea typeface="Arial"/>
                <a:cs typeface="Arial"/>
                <a:sym typeface="Arial"/>
              </a:rPr>
              <a:t> </a:t>
            </a:r>
            <a:br>
              <a:rPr b="1" lang="en-GB" sz="3400">
                <a:latin typeface="Arial"/>
                <a:ea typeface="Arial"/>
                <a:cs typeface="Arial"/>
                <a:sym typeface="Arial"/>
              </a:rPr>
            </a:br>
            <a:br>
              <a:rPr lang="en-GB" sz="3400">
                <a:latin typeface="Arial"/>
                <a:ea typeface="Arial"/>
                <a:cs typeface="Arial"/>
                <a:sym typeface="Arial"/>
              </a:rPr>
            </a:br>
            <a:endParaRPr sz="3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1"/>
          <p:cNvSpPr txBox="1"/>
          <p:nvPr>
            <p:ph idx="1" type="subTitle"/>
          </p:nvPr>
        </p:nvSpPr>
        <p:spPr>
          <a:xfrm>
            <a:off x="648000" y="1728000"/>
            <a:ext cx="6876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n-GB"/>
              <a:t>IATEFL Edinburgh 2025</a:t>
            </a:r>
            <a:endParaRPr/>
          </a:p>
        </p:txBody>
      </p:sp>
      <p:sp>
        <p:nvSpPr>
          <p:cNvPr id="139" name="Google Shape;139;p1"/>
          <p:cNvSpPr txBox="1"/>
          <p:nvPr>
            <p:ph idx="2" type="body"/>
          </p:nvPr>
        </p:nvSpPr>
        <p:spPr>
          <a:xfrm>
            <a:off x="648000" y="4775247"/>
            <a:ext cx="6876000" cy="25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rPr b="1" lang="en-GB" sz="2800"/>
              <a:t>Huma Hasna Riaz Ahmed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"/>
          <p:cNvSpPr txBox="1"/>
          <p:nvPr>
            <p:ph idx="4294967295" type="title"/>
          </p:nvPr>
        </p:nvSpPr>
        <p:spPr>
          <a:xfrm>
            <a:off x="370698" y="2550446"/>
            <a:ext cx="7401701" cy="8206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/>
              <a:buNone/>
            </a:pPr>
            <a:r>
              <a:rPr b="1" i="0" lang="en-GB" sz="36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Student Lingo Bingo</a:t>
            </a:r>
            <a:endParaRPr/>
          </a:p>
        </p:txBody>
      </p:sp>
      <p:sp>
        <p:nvSpPr>
          <p:cNvPr id="146" name="Google Shape;146;p2"/>
          <p:cNvSpPr txBox="1"/>
          <p:nvPr>
            <p:ph idx="1" type="subTitle"/>
          </p:nvPr>
        </p:nvSpPr>
        <p:spPr>
          <a:xfrm>
            <a:off x="648000" y="1728000"/>
            <a:ext cx="68760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3"/>
          <p:cNvSpPr txBox="1"/>
          <p:nvPr/>
        </p:nvSpPr>
        <p:spPr>
          <a:xfrm>
            <a:off x="2790452" y="590320"/>
            <a:ext cx="6418758" cy="4430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7859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Arial"/>
              <a:buNone/>
            </a:pPr>
            <a:r>
              <a:rPr b="1" i="0" lang="en-GB" sz="4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Objective</a:t>
            </a:r>
            <a:endParaRPr b="1" i="0" sz="4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GB">
                <a:latin typeface="Arial"/>
                <a:ea typeface="Arial"/>
                <a:cs typeface="Arial"/>
                <a:sym typeface="Arial"/>
              </a:rPr>
              <a:t>This activity helps teachers and learners reflect on how they use their languages in learning English, making them more aware of their metacognition.</a:t>
            </a:r>
            <a:endParaRPr/>
          </a:p>
          <a:p>
            <a:pPr indent="-50800" lvl="0" marL="2286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4"/>
          <p:cNvSpPr txBox="1"/>
          <p:nvPr/>
        </p:nvSpPr>
        <p:spPr>
          <a:xfrm>
            <a:off x="2790452" y="590320"/>
            <a:ext cx="6418758" cy="4430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7859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Arial"/>
              <a:buNone/>
            </a:pPr>
            <a:r>
              <a:rPr b="1" i="0" lang="en-GB" sz="4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Instructions</a:t>
            </a:r>
            <a:endParaRPr b="1" i="0" sz="4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4"/>
          <p:cNvSpPr txBox="1"/>
          <p:nvPr>
            <p:ph idx="1" type="body"/>
          </p:nvPr>
        </p:nvSpPr>
        <p:spPr>
          <a:xfrm>
            <a:off x="603421" y="1158361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GB">
                <a:latin typeface="Arial"/>
                <a:ea typeface="Arial"/>
                <a:cs typeface="Arial"/>
                <a:sym typeface="Arial"/>
              </a:rPr>
              <a:t>Give each student a printed or digital bingo card.</a:t>
            </a:r>
            <a:endParaRPr/>
          </a:p>
          <a:p>
            <a:pPr indent="-228600" lvl="0" marL="2286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GB">
                <a:latin typeface="Arial"/>
                <a:ea typeface="Arial"/>
                <a:cs typeface="Arial"/>
                <a:sym typeface="Arial"/>
              </a:rPr>
              <a:t>Students tick, highlight, or sticker the squares that apply to their language use until they make a horizontal, vertical or diagonal line.</a:t>
            </a:r>
            <a:endParaRPr/>
          </a:p>
          <a:p>
            <a:pPr indent="-228600" lvl="0" marL="2286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GB">
                <a:latin typeface="Arial"/>
                <a:ea typeface="Arial"/>
                <a:cs typeface="Arial"/>
                <a:sym typeface="Arial"/>
              </a:rPr>
              <a:t>Students mingle and discuss which boxes they ticked, what was new, and any surprising strategies.</a:t>
            </a:r>
            <a:endParaRPr/>
          </a:p>
          <a:p>
            <a:pPr indent="-228600" lvl="0" marL="2286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GB">
                <a:latin typeface="Arial"/>
                <a:ea typeface="Arial"/>
                <a:cs typeface="Arial"/>
                <a:sym typeface="Arial"/>
              </a:rPr>
              <a:t>Students choose strategies that can support learning in the classroom.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FDEFF"/>
        </a:solidFill>
      </p:bgPr>
    </p:bg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5"/>
          <p:cNvSpPr/>
          <p:nvPr/>
        </p:nvSpPr>
        <p:spPr>
          <a:xfrm>
            <a:off x="796832" y="104503"/>
            <a:ext cx="3004457" cy="2148841"/>
          </a:xfrm>
          <a:prstGeom prst="flowChartAlternateProcess">
            <a:avLst/>
          </a:prstGeom>
          <a:gradFill>
            <a:gsLst>
              <a:gs pos="0">
                <a:srgbClr val="FBF6FF"/>
              </a:gs>
              <a:gs pos="74000">
                <a:srgbClr val="DBB6FF"/>
              </a:gs>
              <a:gs pos="83000">
                <a:srgbClr val="DBB6FF"/>
              </a:gs>
              <a:gs pos="100000">
                <a:srgbClr val="E7CDFF"/>
              </a:gs>
            </a:gsLst>
            <a:lin ang="5400000" scaled="0"/>
          </a:gradFill>
          <a:ln cap="flat" cmpd="sng" w="12700">
            <a:solidFill>
              <a:srgbClr val="8806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GB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think in my language before I speak in English. </a:t>
            </a:r>
            <a:endParaRPr/>
          </a:p>
        </p:txBody>
      </p:sp>
      <p:sp>
        <p:nvSpPr>
          <p:cNvPr id="164" name="Google Shape;164;p5"/>
          <p:cNvSpPr/>
          <p:nvPr/>
        </p:nvSpPr>
        <p:spPr>
          <a:xfrm>
            <a:off x="7506790" y="195941"/>
            <a:ext cx="3113314" cy="2057403"/>
          </a:xfrm>
          <a:prstGeom prst="flowChartAlternateProcess">
            <a:avLst/>
          </a:prstGeom>
          <a:gradFill>
            <a:gsLst>
              <a:gs pos="0">
                <a:srgbClr val="F5FEF4"/>
              </a:gs>
              <a:gs pos="74000">
                <a:srgbClr val="B4F6AC"/>
              </a:gs>
              <a:gs pos="83000">
                <a:srgbClr val="B4F6AC"/>
              </a:gs>
              <a:gs pos="100000">
                <a:srgbClr val="CDF9C7"/>
              </a:gs>
            </a:gsLst>
            <a:lin ang="5400000" scaled="0"/>
          </a:gradFill>
          <a:ln cap="flat" cmpd="sng" w="12700">
            <a:solidFill>
              <a:srgbClr val="00B05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GB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mix English and my language when speaking with friends.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5"/>
          <p:cNvSpPr/>
          <p:nvPr/>
        </p:nvSpPr>
        <p:spPr>
          <a:xfrm>
            <a:off x="4151811" y="156754"/>
            <a:ext cx="3004457" cy="2148841"/>
          </a:xfrm>
          <a:prstGeom prst="flowChartAlternateProcess">
            <a:avLst/>
          </a:prstGeom>
          <a:gradFill>
            <a:gsLst>
              <a:gs pos="0">
                <a:srgbClr val="FEF1FC"/>
              </a:gs>
              <a:gs pos="74000">
                <a:srgbClr val="FF8BE6"/>
              </a:gs>
              <a:gs pos="83000">
                <a:srgbClr val="FF8BE6"/>
              </a:gs>
              <a:gs pos="100000">
                <a:srgbClr val="FEB2EE"/>
              </a:gs>
            </a:gsLst>
            <a:lin ang="5400000" scaled="0"/>
          </a:gradFill>
          <a:ln cap="flat" cmpd="sng" w="12700">
            <a:solidFill>
              <a:srgbClr val="92006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GB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Free space: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5"/>
          <p:cNvSpPr/>
          <p:nvPr/>
        </p:nvSpPr>
        <p:spPr>
          <a:xfrm>
            <a:off x="796832" y="2451462"/>
            <a:ext cx="3004457" cy="2148841"/>
          </a:xfrm>
          <a:prstGeom prst="flowChartAlternateProcess">
            <a:avLst/>
          </a:prstGeom>
          <a:gradFill>
            <a:gsLst>
              <a:gs pos="0">
                <a:srgbClr val="FFFFFF"/>
              </a:gs>
              <a:gs pos="35000">
                <a:srgbClr val="FFFFFF"/>
              </a:gs>
              <a:gs pos="100000">
                <a:schemeClr val="accent5"/>
              </a:gs>
            </a:gsLst>
            <a:path path="circle">
              <a:fillToRect b="50%" l="50%" r="50%" t="50%"/>
            </a:path>
            <a:tileRect/>
          </a:gradFill>
          <a:ln cap="flat" cmpd="sng" w="12700">
            <a:solidFill>
              <a:srgbClr val="BF61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GB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write down new English words with their meaning in my language.</a:t>
            </a:r>
            <a:endParaRPr/>
          </a:p>
        </p:txBody>
      </p:sp>
      <p:sp>
        <p:nvSpPr>
          <p:cNvPr id="167" name="Google Shape;167;p5"/>
          <p:cNvSpPr/>
          <p:nvPr/>
        </p:nvSpPr>
        <p:spPr>
          <a:xfrm>
            <a:off x="4267200" y="2438397"/>
            <a:ext cx="2889068" cy="2148841"/>
          </a:xfrm>
          <a:prstGeom prst="flowChartAlternateProcess">
            <a:avLst/>
          </a:prstGeom>
          <a:gradFill>
            <a:gsLst>
              <a:gs pos="0">
                <a:srgbClr val="FEF0F3"/>
              </a:gs>
              <a:gs pos="74000">
                <a:srgbClr val="FF849E"/>
              </a:gs>
              <a:gs pos="83000">
                <a:srgbClr val="FF849E"/>
              </a:gs>
              <a:gs pos="100000">
                <a:srgbClr val="FFADBE"/>
              </a:gs>
            </a:gsLst>
            <a:lin ang="5400000" scaled="0"/>
          </a:gradFill>
          <a:ln cap="flat" cmpd="sng" w="12700">
            <a:solidFill>
              <a:srgbClr val="770019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GB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use my language to understand difficult words.</a:t>
            </a:r>
            <a:endParaRPr/>
          </a:p>
        </p:txBody>
      </p:sp>
      <p:sp>
        <p:nvSpPr>
          <p:cNvPr id="168" name="Google Shape;168;p5"/>
          <p:cNvSpPr/>
          <p:nvPr/>
        </p:nvSpPr>
        <p:spPr>
          <a:xfrm>
            <a:off x="7622181" y="2468877"/>
            <a:ext cx="3004457" cy="2148841"/>
          </a:xfrm>
          <a:prstGeom prst="flowChartAlternateProcess">
            <a:avLst/>
          </a:prstGeom>
          <a:gradFill>
            <a:gsLst>
              <a:gs pos="0">
                <a:srgbClr val="C5D3FF"/>
              </a:gs>
              <a:gs pos="100000">
                <a:srgbClr val="C5D3FF"/>
              </a:gs>
            </a:gsLst>
            <a:lin ang="5400000" scaled="0"/>
          </a:gradFill>
          <a:ln cap="flat" cmpd="sng" w="12700">
            <a:solidFill>
              <a:srgbClr val="0070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GB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learn English grammar using my own language’s grammar.</a:t>
            </a:r>
            <a:endParaRPr/>
          </a:p>
        </p:txBody>
      </p:sp>
      <p:sp>
        <p:nvSpPr>
          <p:cNvPr id="169" name="Google Shape;169;p5"/>
          <p:cNvSpPr/>
          <p:nvPr/>
        </p:nvSpPr>
        <p:spPr>
          <a:xfrm>
            <a:off x="796832" y="4772289"/>
            <a:ext cx="3004457" cy="1959435"/>
          </a:xfrm>
          <a:prstGeom prst="flowChartAlternateProcess">
            <a:avLst/>
          </a:prstGeom>
          <a:gradFill>
            <a:gsLst>
              <a:gs pos="0">
                <a:srgbClr val="FFFFCC"/>
              </a:gs>
              <a:gs pos="100000">
                <a:srgbClr val="FFFFCC"/>
              </a:gs>
            </a:gsLst>
            <a:lin ang="5400000" scaled="0"/>
          </a:gradFill>
          <a:ln cap="flat" cmpd="sng" w="12700">
            <a:solidFill>
              <a:srgbClr val="FFFF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GB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read bilingual books and stories.</a:t>
            </a:r>
            <a:endParaRPr/>
          </a:p>
        </p:txBody>
      </p:sp>
      <p:sp>
        <p:nvSpPr>
          <p:cNvPr id="170" name="Google Shape;170;p5"/>
          <p:cNvSpPr/>
          <p:nvPr/>
        </p:nvSpPr>
        <p:spPr>
          <a:xfrm>
            <a:off x="4151811" y="4720040"/>
            <a:ext cx="3239589" cy="1955085"/>
          </a:xfrm>
          <a:prstGeom prst="flowChartAlternateProcess">
            <a:avLst/>
          </a:prstGeom>
          <a:solidFill>
            <a:srgbClr val="F2F2F2"/>
          </a:solidFill>
          <a:ln cap="flat" cmpd="sng" w="12700">
            <a:solidFill>
              <a:srgbClr val="BF61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GB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feel more confident when I connect English to my language.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5"/>
          <p:cNvSpPr/>
          <p:nvPr/>
        </p:nvSpPr>
        <p:spPr>
          <a:xfrm>
            <a:off x="7561218" y="4772288"/>
            <a:ext cx="3004457" cy="1959435"/>
          </a:xfrm>
          <a:prstGeom prst="flowChartAlternateProcess">
            <a:avLst/>
          </a:prstGeom>
          <a:gradFill>
            <a:gsLst>
              <a:gs pos="0">
                <a:srgbClr val="0093AA"/>
              </a:gs>
              <a:gs pos="48000">
                <a:srgbClr val="07DCFF"/>
              </a:gs>
              <a:gs pos="100000">
                <a:srgbClr val="66E9FF"/>
              </a:gs>
            </a:gsLst>
            <a:lin ang="16200000" scaled="0"/>
          </a:gradFill>
          <a:ln cap="flat" cmpd="sng" w="12700">
            <a:solidFill>
              <a:srgbClr val="66E9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GB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mix my language and English when making notes.</a:t>
            </a:r>
            <a:endParaRPr/>
          </a:p>
        </p:txBody>
      </p:sp>
      <p:pic>
        <p:nvPicPr>
          <p:cNvPr descr="Thought bubble" id="172" name="Google Shape;172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01664" y="1230192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lackboard" id="173" name="Google Shape;173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348651" y="4600303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756501" y="561966"/>
            <a:ext cx="863600" cy="86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601684" y="5514703"/>
            <a:ext cx="1199605" cy="1199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5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886888" y="2448919"/>
            <a:ext cx="1045031" cy="104503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Ethernet" id="177" name="Google Shape;177;p5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131922" y="4587238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ead with gears" id="178" name="Google Shape;178;p5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6096000" y="2412820"/>
            <a:ext cx="801189" cy="80118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uzzle" id="179" name="Google Shape;179;p5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9640026" y="3672838"/>
            <a:ext cx="914400" cy="91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6"/>
          <p:cNvSpPr/>
          <p:nvPr/>
        </p:nvSpPr>
        <p:spPr>
          <a:xfrm>
            <a:off x="796832" y="104503"/>
            <a:ext cx="3004457" cy="2148841"/>
          </a:xfrm>
          <a:prstGeom prst="flowChartAlternateProcess">
            <a:avLst/>
          </a:prstGeom>
          <a:gradFill>
            <a:gsLst>
              <a:gs pos="0">
                <a:srgbClr val="FBF6FF"/>
              </a:gs>
              <a:gs pos="74000">
                <a:srgbClr val="DBB6FF"/>
              </a:gs>
              <a:gs pos="83000">
                <a:srgbClr val="DBB6FF"/>
              </a:gs>
              <a:gs pos="100000">
                <a:srgbClr val="E7CDFF"/>
              </a:gs>
            </a:gsLst>
            <a:lin ang="5400000" scaled="0"/>
          </a:gradFill>
          <a:ln cap="flat" cmpd="sng" w="12700">
            <a:solidFill>
              <a:srgbClr val="8806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GB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think in my language before I speak in English. </a:t>
            </a:r>
            <a:endParaRPr/>
          </a:p>
        </p:txBody>
      </p:sp>
      <p:sp>
        <p:nvSpPr>
          <p:cNvPr id="186" name="Google Shape;186;p6"/>
          <p:cNvSpPr/>
          <p:nvPr/>
        </p:nvSpPr>
        <p:spPr>
          <a:xfrm>
            <a:off x="7506790" y="195941"/>
            <a:ext cx="3113314" cy="2057403"/>
          </a:xfrm>
          <a:prstGeom prst="flowChartAlternateProcess">
            <a:avLst/>
          </a:prstGeom>
          <a:gradFill>
            <a:gsLst>
              <a:gs pos="0">
                <a:srgbClr val="F5FEF4"/>
              </a:gs>
              <a:gs pos="74000">
                <a:srgbClr val="B4F6AC"/>
              </a:gs>
              <a:gs pos="83000">
                <a:srgbClr val="B4F6AC"/>
              </a:gs>
              <a:gs pos="100000">
                <a:srgbClr val="CDF9C7"/>
              </a:gs>
            </a:gsLst>
            <a:lin ang="5400000" scaled="0"/>
          </a:gradFill>
          <a:ln cap="flat" cmpd="sng" w="12700">
            <a:solidFill>
              <a:srgbClr val="00B05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GB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mix English and my language when speaking with friends.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6"/>
          <p:cNvSpPr/>
          <p:nvPr/>
        </p:nvSpPr>
        <p:spPr>
          <a:xfrm>
            <a:off x="4151811" y="156754"/>
            <a:ext cx="3004457" cy="2148841"/>
          </a:xfrm>
          <a:prstGeom prst="flowChartAlternateProcess">
            <a:avLst/>
          </a:prstGeom>
          <a:gradFill>
            <a:gsLst>
              <a:gs pos="0">
                <a:srgbClr val="FEF1FC"/>
              </a:gs>
              <a:gs pos="74000">
                <a:srgbClr val="FF8BE6"/>
              </a:gs>
              <a:gs pos="83000">
                <a:srgbClr val="FF8BE6"/>
              </a:gs>
              <a:gs pos="100000">
                <a:srgbClr val="FEB2EE"/>
              </a:gs>
            </a:gsLst>
            <a:lin ang="5400000" scaled="0"/>
          </a:gradFill>
          <a:ln cap="flat" cmpd="sng" w="12700">
            <a:solidFill>
              <a:srgbClr val="92006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GB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Free space: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6"/>
          <p:cNvSpPr/>
          <p:nvPr/>
        </p:nvSpPr>
        <p:spPr>
          <a:xfrm>
            <a:off x="796832" y="2451462"/>
            <a:ext cx="3004457" cy="2148841"/>
          </a:xfrm>
          <a:prstGeom prst="flowChartAlternateProcess">
            <a:avLst/>
          </a:prstGeom>
          <a:gradFill>
            <a:gsLst>
              <a:gs pos="0">
                <a:srgbClr val="FFFFFF"/>
              </a:gs>
              <a:gs pos="35000">
                <a:srgbClr val="FFFFFF"/>
              </a:gs>
              <a:gs pos="100000">
                <a:schemeClr val="accent5"/>
              </a:gs>
            </a:gsLst>
            <a:path path="circle">
              <a:fillToRect b="50%" l="50%" r="50%" t="50%"/>
            </a:path>
            <a:tileRect/>
          </a:gradFill>
          <a:ln cap="flat" cmpd="sng" w="12700">
            <a:solidFill>
              <a:srgbClr val="BF61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GB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write down new English words with their meaning in my language.</a:t>
            </a:r>
            <a:endParaRPr/>
          </a:p>
        </p:txBody>
      </p:sp>
      <p:sp>
        <p:nvSpPr>
          <p:cNvPr id="189" name="Google Shape;189;p6"/>
          <p:cNvSpPr/>
          <p:nvPr/>
        </p:nvSpPr>
        <p:spPr>
          <a:xfrm>
            <a:off x="4267200" y="2438397"/>
            <a:ext cx="2889068" cy="2148841"/>
          </a:xfrm>
          <a:prstGeom prst="flowChartAlternateProcess">
            <a:avLst/>
          </a:prstGeom>
          <a:gradFill>
            <a:gsLst>
              <a:gs pos="0">
                <a:srgbClr val="FEF0F3"/>
              </a:gs>
              <a:gs pos="74000">
                <a:srgbClr val="FF849E"/>
              </a:gs>
              <a:gs pos="83000">
                <a:srgbClr val="FF849E"/>
              </a:gs>
              <a:gs pos="100000">
                <a:srgbClr val="FFADBE"/>
              </a:gs>
            </a:gsLst>
            <a:lin ang="5400000" scaled="0"/>
          </a:gradFill>
          <a:ln cap="flat" cmpd="sng" w="12700">
            <a:solidFill>
              <a:srgbClr val="770019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GB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use my language to understand difficult words.</a:t>
            </a:r>
            <a:endParaRPr/>
          </a:p>
        </p:txBody>
      </p:sp>
      <p:sp>
        <p:nvSpPr>
          <p:cNvPr id="190" name="Google Shape;190;p6"/>
          <p:cNvSpPr/>
          <p:nvPr/>
        </p:nvSpPr>
        <p:spPr>
          <a:xfrm>
            <a:off x="7622181" y="2468877"/>
            <a:ext cx="3004457" cy="2148841"/>
          </a:xfrm>
          <a:prstGeom prst="flowChartAlternateProcess">
            <a:avLst/>
          </a:prstGeom>
          <a:gradFill>
            <a:gsLst>
              <a:gs pos="0">
                <a:srgbClr val="C5D3FF"/>
              </a:gs>
              <a:gs pos="100000">
                <a:srgbClr val="C5D3FF"/>
              </a:gs>
            </a:gsLst>
            <a:lin ang="5400000" scaled="0"/>
          </a:gradFill>
          <a:ln cap="flat" cmpd="sng" w="12700">
            <a:solidFill>
              <a:srgbClr val="0070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GB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learn English grammar using my own language’s grammar.</a:t>
            </a:r>
            <a:endParaRPr/>
          </a:p>
        </p:txBody>
      </p:sp>
      <p:sp>
        <p:nvSpPr>
          <p:cNvPr id="191" name="Google Shape;191;p6"/>
          <p:cNvSpPr/>
          <p:nvPr/>
        </p:nvSpPr>
        <p:spPr>
          <a:xfrm>
            <a:off x="796832" y="4772289"/>
            <a:ext cx="3004457" cy="1959435"/>
          </a:xfrm>
          <a:prstGeom prst="flowChartAlternateProcess">
            <a:avLst/>
          </a:prstGeom>
          <a:gradFill>
            <a:gsLst>
              <a:gs pos="0">
                <a:srgbClr val="FFFFCC"/>
              </a:gs>
              <a:gs pos="100000">
                <a:srgbClr val="FFFFCC"/>
              </a:gs>
            </a:gsLst>
            <a:lin ang="5400000" scaled="0"/>
          </a:gradFill>
          <a:ln cap="flat" cmpd="sng" w="12700">
            <a:solidFill>
              <a:srgbClr val="FFFF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GB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read bilingual books and stories.</a:t>
            </a:r>
            <a:endParaRPr/>
          </a:p>
        </p:txBody>
      </p:sp>
      <p:sp>
        <p:nvSpPr>
          <p:cNvPr id="192" name="Google Shape;192;p6"/>
          <p:cNvSpPr/>
          <p:nvPr/>
        </p:nvSpPr>
        <p:spPr>
          <a:xfrm>
            <a:off x="4151811" y="4710243"/>
            <a:ext cx="3239589" cy="1955085"/>
          </a:xfrm>
          <a:prstGeom prst="flowChartAlternateProcess">
            <a:avLst/>
          </a:prstGeom>
          <a:gradFill>
            <a:gsLst>
              <a:gs pos="0">
                <a:srgbClr val="996633"/>
              </a:gs>
              <a:gs pos="1000">
                <a:srgbClr val="D4D4D4"/>
              </a:gs>
              <a:gs pos="100000">
                <a:srgbClr val="D4D4D4"/>
              </a:gs>
            </a:gsLst>
            <a:lin ang="5400000" scaled="0"/>
          </a:gradFill>
          <a:ln cap="flat" cmpd="sng" w="12700">
            <a:solidFill>
              <a:srgbClr val="BF61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GB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feel more confident when I connect English to my language.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p6"/>
          <p:cNvSpPr/>
          <p:nvPr/>
        </p:nvSpPr>
        <p:spPr>
          <a:xfrm>
            <a:off x="7741922" y="4804940"/>
            <a:ext cx="3004457" cy="1959435"/>
          </a:xfrm>
          <a:prstGeom prst="flowChartAlternateProcess">
            <a:avLst/>
          </a:prstGeom>
          <a:gradFill>
            <a:gsLst>
              <a:gs pos="0">
                <a:srgbClr val="0093AA"/>
              </a:gs>
              <a:gs pos="48000">
                <a:srgbClr val="07DCFF"/>
              </a:gs>
              <a:gs pos="100000">
                <a:srgbClr val="66E9FF"/>
              </a:gs>
            </a:gsLst>
            <a:lin ang="16200000" scaled="0"/>
          </a:gradFill>
          <a:ln cap="flat" cmpd="sng" w="12700">
            <a:solidFill>
              <a:srgbClr val="66E9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GB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mix my language and English when making notes.</a:t>
            </a:r>
            <a:endParaRPr/>
          </a:p>
        </p:txBody>
      </p:sp>
      <p:pic>
        <p:nvPicPr>
          <p:cNvPr id="194" name="Google Shape;194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13100" y="2347925"/>
            <a:ext cx="731250" cy="9594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69103" y="2253344"/>
            <a:ext cx="922297" cy="14410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352827" y="2372323"/>
            <a:ext cx="1519343" cy="1247008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6"/>
          <p:cNvSpPr/>
          <p:nvPr/>
        </p:nvSpPr>
        <p:spPr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8" name="Google Shape;198;p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246699" y="1178426"/>
            <a:ext cx="554569" cy="929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6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835403" y="4307418"/>
            <a:ext cx="731258" cy="92974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6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0421557" y="4710243"/>
            <a:ext cx="724001" cy="1686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6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3048937" y="5655276"/>
            <a:ext cx="995425" cy="10764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6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10506791" y="104500"/>
            <a:ext cx="1211420" cy="16766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ection - indigo">
  <a:themeElements>
    <a:clrScheme name="Global templates 2022 - purple">
      <a:dk1>
        <a:srgbClr val="000000"/>
      </a:dk1>
      <a:lt1>
        <a:srgbClr val="FFFFFF"/>
      </a:lt1>
      <a:dk2>
        <a:srgbClr val="230859"/>
      </a:dk2>
      <a:lt2>
        <a:srgbClr val="D3B8FF"/>
      </a:lt2>
      <a:accent1>
        <a:srgbClr val="B25EFF"/>
      </a:accent1>
      <a:accent2>
        <a:srgbClr val="00DCFF"/>
      </a:accent2>
      <a:accent3>
        <a:srgbClr val="FF00C8"/>
      </a:accent3>
      <a:accent4>
        <a:srgbClr val="5DEB4B"/>
      </a:accent4>
      <a:accent5>
        <a:srgbClr val="FF8200"/>
      </a:accent5>
      <a:accent6>
        <a:srgbClr val="EE0034"/>
      </a:accent6>
      <a:hlink>
        <a:srgbClr val="3344DD"/>
      </a:hlink>
      <a:folHlink>
        <a:srgbClr val="7716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over">
  <a:themeElements>
    <a:clrScheme name="Global templates 2022 - purple">
      <a:dk1>
        <a:srgbClr val="000000"/>
      </a:dk1>
      <a:lt1>
        <a:srgbClr val="FFFFFF"/>
      </a:lt1>
      <a:dk2>
        <a:srgbClr val="230859"/>
      </a:dk2>
      <a:lt2>
        <a:srgbClr val="D3B8FF"/>
      </a:lt2>
      <a:accent1>
        <a:srgbClr val="B25EFF"/>
      </a:accent1>
      <a:accent2>
        <a:srgbClr val="00DCFF"/>
      </a:accent2>
      <a:accent3>
        <a:srgbClr val="FF00C8"/>
      </a:accent3>
      <a:accent4>
        <a:srgbClr val="5DEB4B"/>
      </a:accent4>
      <a:accent5>
        <a:srgbClr val="FF8200"/>
      </a:accent5>
      <a:accent6>
        <a:srgbClr val="EE0034"/>
      </a:accent6>
      <a:hlink>
        <a:srgbClr val="3344DD"/>
      </a:hlink>
      <a:folHlink>
        <a:srgbClr val="7716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1_British Council blank">
  <a:themeElements>
    <a:clrScheme name="Global templates 2022 - purple">
      <a:dk1>
        <a:srgbClr val="000000"/>
      </a:dk1>
      <a:lt1>
        <a:srgbClr val="FFFFFF"/>
      </a:lt1>
      <a:dk2>
        <a:srgbClr val="230859"/>
      </a:dk2>
      <a:lt2>
        <a:srgbClr val="D3B8FF"/>
      </a:lt2>
      <a:accent1>
        <a:srgbClr val="B25EFF"/>
      </a:accent1>
      <a:accent2>
        <a:srgbClr val="00DCFF"/>
      </a:accent2>
      <a:accent3>
        <a:srgbClr val="FF00C8"/>
      </a:accent3>
      <a:accent4>
        <a:srgbClr val="5DEB4B"/>
      </a:accent4>
      <a:accent5>
        <a:srgbClr val="FF8200"/>
      </a:accent5>
      <a:accent6>
        <a:srgbClr val="EE0034"/>
      </a:accent6>
      <a:hlink>
        <a:srgbClr val="3344DD"/>
      </a:hlink>
      <a:folHlink>
        <a:srgbClr val="7716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2025-03-20T12:00:53Z</dcterms:created>
  <dc:creator>huma riaz</dc:creator>
</cp:coreProperties>
</file>